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3_2700B03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1"/>
    <p:sldMasterId id="2147483694" r:id="rId2"/>
    <p:sldMasterId id="2147483706" r:id="rId3"/>
  </p:sldMasterIdLst>
  <p:notesMasterIdLst>
    <p:notesMasterId r:id="rId21"/>
  </p:notesMasterIdLst>
  <p:sldIdLst>
    <p:sldId id="272" r:id="rId4"/>
    <p:sldId id="42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423" r:id="rId17"/>
    <p:sldId id="269" r:id="rId18"/>
    <p:sldId id="422" r:id="rId19"/>
    <p:sldId id="271" r:id="rId20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22"/>
      <p:bold r:id="rId23"/>
      <p:italic r:id="rId24"/>
      <p:boldItalic r:id="rId2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BFBC80-B686-040E-E1D2-962A29B1BE98}" name="Jean-Marie SOULIER" initials="JS" userId="704e62a14b8cd10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2"/>
    <p:restoredTop sz="94637"/>
  </p:normalViewPr>
  <p:slideViewPr>
    <p:cSldViewPr>
      <p:cViewPr varScale="1">
        <p:scale>
          <a:sx n="89" d="100"/>
          <a:sy n="89" d="100"/>
        </p:scale>
        <p:origin x="5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03_2700B0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EE6D8E-2B87-4AD0-A1A9-74508940C2BD}" authorId="{5CBFBC80-B686-040E-E1D2-962A29B1BE98}" created="2024-03-26T13:40:48.192">
    <pc:sldMkLst xmlns:pc="http://schemas.microsoft.com/office/powerpoint/2013/main/command">
      <pc:docMk/>
      <pc:sldMk cId="654356542" sldId="259"/>
    </pc:sldMkLst>
    <p188:txBody>
      <a:bodyPr/>
      <a:lstStyle/>
      <a:p>
        <a:r>
          <a:rPr lang="fr-FR"/>
          <a:t>1er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D3A9D-62A6-4488-B3D4-994C3B9A15F2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9828B-97FC-4684-B9D1-826B783810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61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altLang="fr-FR" noProof="0"/>
              <a:t>Cliquez pour modifier le style du titre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3ACC1-703B-4843-BD3D-7F03AE077FE2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9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0C6B6-5CD6-4037-A7F2-1EF1F63C1CF3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54868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2BB5C-EEBE-431F-8507-6EA227CBABE1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27471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53878-0F4D-452B-A19B-9213F3A1795A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38351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76D6-258A-443E-825A-1D93E4F2C024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68832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</a:endParaRPr>
            </a:p>
          </p:txBody>
        </p:sp>
      </p:grpSp>
      <p:sp>
        <p:nvSpPr>
          <p:cNvPr id="20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altLang="fr-FR" noProof="0"/>
              <a:t>Cliquez pour modifier le style du titre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B0F63-4F15-4479-8DC9-825446A2EFDF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3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83646-9EB2-4B04-917D-3B9C57EA9B4E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23932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F313C-D172-4A2D-ACBB-A88FC4BC6C12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54727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0ED2F-ED1C-460A-AEC2-4007915B1925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625073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0432-BE90-4730-8BFC-A3757D76EE0A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7241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FAF30-80A2-47B9-A376-144D9A3583E4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99544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514F9-C3C3-4B0B-81C6-D601982567DF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15916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AA33-131B-49AB-8B3E-359A148DAC2B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3810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13BB9-5F59-4A26-BE05-85C1CF767505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69239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6061-FE73-44DB-B665-AC6694E18669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06804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B2E99-4E98-47A3-8134-87370300C743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499216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C6CFA-5A4F-4E2F-BC74-8C9081381158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853157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/>
              <a:t>Cliquez pour modifier le style du titre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92120-9729-4170-BDB3-65370EC5DA45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0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55BCA-BEB9-410A-B274-7263A2F3312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854432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93C1-695D-4550-81E8-B31C563FFEED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159716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4A41C-518C-4DDF-A71A-31060AF5738D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766424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57B13-2782-4114-86BC-DCB82413A693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59589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B0E0F-70DC-4CA0-BF10-DD288A0E508C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08091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75A8-47C8-454B-9637-C1A0879D8DBC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921069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DFD9D-68DB-4114-98DD-E7C42F9A0CAB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256432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2B73C-FC56-43F7-A927-20E3A207EFA0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296748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BF1-88AB-43A3-A83A-1230D179D411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086187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BC447-5B20-44C5-9656-4E3D013605E6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575885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DC29D-02DB-476F-8C38-2981F503548A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437333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8983C-56BE-4C3F-90C4-581850823250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31877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744A-1FC3-46D1-9E1A-1F970942EDB0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29308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CE07F-1A5B-41D5-A66D-9DACBE74BCCA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274706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5E99C-33C8-4194-96BC-46D11228C9F8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5968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4EF96-6B2B-4ECF-89E1-9E9133855E7F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497463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11E3D-472C-4BD2-9EB6-6D27D817EDC4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479169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0BF4E-A127-460F-A6C0-0C27E1711DCD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905927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AA5B6-4315-4014-8599-809C9ED1996E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87048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re. Clip multimédia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'élément multimédia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ACD1B-F9CA-4E16-86A4-57302284C65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0754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9A516-7D98-477C-BAA2-512D971B4FA7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28774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48CC-9B8D-4983-8DFB-59E66F4C910E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82366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CCF6-A544-4B73-83A5-7B7E4DC8B004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08282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A442-6A2D-4384-B473-4EE12EEC33B8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99352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7ABAF-BDE4-4A99-A937-F917955A31D5}" type="slidenum">
              <a:rPr lang="fr-FR" alt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9587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C8850D-9265-4DDB-8BC6-ABF02FF301A7}" type="slidenum">
              <a:rPr lang="fr-FR" altLang="fr-FR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FFFFFF"/>
                </a:solidFill>
                <a:latin typeface="Arial" charset="0"/>
              </a:rPr>
              <a:t>Dr Jean Marie SOULIER 1er juin 2024</a:t>
            </a: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70595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0A5F5-08D0-4C37-B92D-811C3B9F0651}" type="slidenum">
              <a:rPr lang="fr-FR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</a:endParaRPr>
            </a:p>
          </p:txBody>
        </p:sp>
      </p:grpSp>
      <p:sp>
        <p:nvSpPr>
          <p:cNvPr id="10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612528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986DA7-AC05-4A2C-AAE1-1B8286CDF443}" type="slidenum">
              <a:rPr 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21477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18/10/relationships/comments" Target="../comments/modernComment_103_2700B03E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sz="quarter"/>
          </p:nvPr>
        </p:nvSpPr>
        <p:spPr>
          <a:xfrm>
            <a:off x="2627784" y="44624"/>
            <a:ext cx="6552728" cy="6813375"/>
          </a:xfrm>
        </p:spPr>
        <p:txBody>
          <a:bodyPr/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  <a:t>JRM24 PARIS</a:t>
            </a:r>
            <a:b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b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r>
              <a:rPr lang="fr-FR" sz="3600" dirty="0">
                <a:solidFill>
                  <a:srgbClr val="FFFFFF"/>
                </a:solidFill>
                <a:effectLst/>
                <a:ea typeface="+mn-ea"/>
                <a:cs typeface="Arial"/>
              </a:rPr>
              <a:t>L’EPAULE</a:t>
            </a:r>
            <a:br>
              <a:rPr lang="fr-FR" sz="360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  <a:t> </a:t>
            </a:r>
            <a:r>
              <a:rPr lang="fr-FR" sz="2400" b="0" dirty="0">
                <a:solidFill>
                  <a:srgbClr val="FFFFFF"/>
                </a:solidFill>
                <a:effectLst/>
                <a:ea typeface="+mn-ea"/>
                <a:cs typeface="Arial"/>
              </a:rPr>
              <a:t>APPROCHE THERAPEUTIQUEMANUELLE PAR </a:t>
            </a:r>
            <a: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  <a:t>L’AMPHOTHERAPIE</a:t>
            </a:r>
            <a:b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r>
              <a:rPr lang="fr-FR" sz="3200" dirty="0">
                <a:solidFill>
                  <a:srgbClr val="FFFFFF"/>
                </a:solidFill>
                <a:effectLst/>
                <a:ea typeface="+mn-ea"/>
                <a:cs typeface="Arial"/>
              </a:rPr>
              <a:t> </a:t>
            </a:r>
            <a: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  <a:t>(</a:t>
            </a:r>
            <a:r>
              <a:rPr lang="fr-FR" sz="2000" b="0" dirty="0">
                <a:solidFill>
                  <a:srgbClr val="FFFFFF"/>
                </a:solidFill>
                <a:effectLst/>
                <a:ea typeface="+mn-ea"/>
                <a:cs typeface="Arial"/>
              </a:rPr>
              <a:t>TECHNIQUE BASEE SUR L’ANATOMIE</a:t>
            </a:r>
            <a: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  <a:t>) </a:t>
            </a:r>
            <a:b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b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r>
              <a:rPr lang="fr-FR" altLang="fr-FR" sz="3200" dirty="0">
                <a:solidFill>
                  <a:srgbClr val="FFFFFF"/>
                </a:solidFill>
                <a:ea typeface="+mn-ea"/>
                <a:cs typeface="Arial"/>
              </a:rPr>
              <a:t>Dr Jean-Marie SOULIER</a:t>
            </a:r>
            <a:br>
              <a:rPr lang="fr-FR" sz="3200" b="0" dirty="0">
                <a:solidFill>
                  <a:srgbClr val="FFFFFF"/>
                </a:solidFill>
                <a:effectLst/>
                <a:ea typeface="+mn-ea"/>
                <a:cs typeface="Arial"/>
              </a:rPr>
            </a:br>
            <a:r>
              <a:rPr lang="fr-FR" sz="3200" b="0" dirty="0">
                <a:solidFill>
                  <a:srgbClr val="FFFFFF"/>
                </a:solidFill>
                <a:ea typeface="+mn-ea"/>
                <a:cs typeface="Arial"/>
              </a:rPr>
              <a:t>C</a:t>
            </a:r>
            <a:r>
              <a:rPr lang="fr-FR" altLang="fr-FR" sz="3200" b="0" dirty="0">
                <a:solidFill>
                  <a:srgbClr val="FFFFFF"/>
                </a:solidFill>
                <a:ea typeface="+mn-ea"/>
                <a:cs typeface="Arial"/>
              </a:rPr>
              <a:t>oncepteur fondateur:</a:t>
            </a:r>
            <a:br>
              <a:rPr lang="fr-FR" altLang="fr-FR" sz="3200" dirty="0">
                <a:solidFill>
                  <a:srgbClr val="FFFFFF"/>
                </a:solidFill>
                <a:ea typeface="+mn-ea"/>
                <a:cs typeface="Arial"/>
              </a:rPr>
            </a:br>
            <a:r>
              <a:rPr lang="fr-FR" altLang="fr-FR" sz="3200" b="0" dirty="0">
                <a:solidFill>
                  <a:srgbClr val="FFFFFF"/>
                </a:solidFill>
                <a:ea typeface="+mn-ea"/>
                <a:cs typeface="Arial"/>
              </a:rPr>
              <a:t>tel </a:t>
            </a:r>
            <a:r>
              <a:rPr lang="fr-FR" altLang="fr-FR" sz="2800" b="0" dirty="0">
                <a:solidFill>
                  <a:srgbClr val="FFFFFF"/>
                </a:solidFill>
                <a:ea typeface="+mn-ea"/>
                <a:cs typeface="Arial"/>
              </a:rPr>
              <a:t>06 16 96 30 47</a:t>
            </a:r>
            <a:br>
              <a:rPr lang="fr-FR" altLang="fr-FR" sz="2800" b="0" dirty="0">
                <a:solidFill>
                  <a:srgbClr val="FFFFFF"/>
                </a:solidFill>
                <a:ea typeface="+mn-ea"/>
                <a:cs typeface="Arial"/>
              </a:rPr>
            </a:br>
            <a:br>
              <a:rPr lang="fr-FR" sz="3200" dirty="0"/>
            </a:br>
            <a:r>
              <a:rPr lang="fr-FR" sz="3200" dirty="0"/>
              <a:t>Dr Laurent AYET </a:t>
            </a:r>
            <a:br>
              <a:rPr lang="fr-FR" sz="2400" b="0" dirty="0"/>
            </a:br>
            <a:r>
              <a:rPr lang="fr-FR" sz="2400" b="0" dirty="0"/>
              <a:t>GEMAC TOURS</a:t>
            </a:r>
            <a:br>
              <a:rPr lang="fr-FR" sz="2400" b="0" dirty="0"/>
            </a:br>
            <a:br>
              <a:rPr lang="fr-FR" sz="3200" dirty="0"/>
            </a:br>
            <a:r>
              <a:rPr lang="fr-FR" sz="3200" dirty="0"/>
              <a:t>Dr Marc ROZENBLAT</a:t>
            </a:r>
            <a:br>
              <a:rPr lang="fr-FR" sz="3200" dirty="0"/>
            </a:br>
            <a:r>
              <a:rPr lang="fr-FR" sz="2400" b="0" dirty="0"/>
              <a:t>président de la SOFMMOOM </a:t>
            </a:r>
            <a:br>
              <a:rPr lang="fr-FR" sz="2400" dirty="0"/>
            </a:b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 Jean Marie SOULIER 1er juin 2024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B0F63-4F15-4479-8DC9-825446A2EFD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D:\Documents\AMPHOTHERAPIE COURS\LOGO 2014\new-logo-soulier-larg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80" y="5304616"/>
            <a:ext cx="3600400" cy="116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97D615-4ABD-E431-45E9-0AA431528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5" t="9977" r="29103" b="-971"/>
          <a:stretch/>
        </p:blipFill>
        <p:spPr>
          <a:xfrm>
            <a:off x="-29571" y="0"/>
            <a:ext cx="3233039" cy="47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fr-FR" b="1" dirty="0">
                <a:effectLst/>
                <a:ea typeface="Times New Roman"/>
              </a:rPr>
              <a:t>4.b Technique de recentrage de l’acromio-claviculaire, vers le bas et l’avant.</a:t>
            </a:r>
            <a:endParaRPr lang="fr-FR" dirty="0">
              <a:effectLst/>
              <a:ea typeface="Times New Roman"/>
            </a:endParaRPr>
          </a:p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2514F9-C3C3-4B0B-81C6-D601982567DF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  <a:endParaRPr lang="fr-FR" altLang="fr-FR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24577" name="Picture 1" descr="technique 4 acromio clavic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744416" cy="49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8FB960-0798-3F8D-4AB9-9813F70DB1EF}"/>
              </a:ext>
            </a:extLst>
          </p:cNvPr>
          <p:cNvSpPr txBox="1"/>
          <p:nvPr/>
        </p:nvSpPr>
        <p:spPr>
          <a:xfrm>
            <a:off x="4788024" y="1268765"/>
            <a:ext cx="34563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Patiente: </a:t>
            </a:r>
            <a:r>
              <a:rPr lang="fr-FR" sz="2000" dirty="0"/>
              <a:t>Bras gauche en </a:t>
            </a:r>
            <a:r>
              <a:rPr lang="fr-FR" sz="2000" dirty="0" err="1"/>
              <a:t>abd</a:t>
            </a:r>
            <a:r>
              <a:rPr lang="fr-FR" sz="2000" dirty="0"/>
              <a:t>+ </a:t>
            </a:r>
            <a:r>
              <a:rPr lang="fr-FR" sz="2000" dirty="0" err="1"/>
              <a:t>retropulsion</a:t>
            </a:r>
            <a:r>
              <a:rPr lang="fr-FR" sz="2000" dirty="0"/>
              <a:t>, elle revient en fin de mouvement en butée, de 10°  en bas et en av.</a:t>
            </a:r>
          </a:p>
          <a:p>
            <a:r>
              <a:rPr lang="fr-FR" sz="2000" b="1" dirty="0"/>
              <a:t>Le thérapeute </a:t>
            </a:r>
            <a:r>
              <a:rPr lang="fr-FR" sz="2000" dirty="0"/>
              <a:t>applique avec la main droite une discrète pression en oblique vers le bas, l’avant et le côté droit de la patiente.</a:t>
            </a:r>
          </a:p>
          <a:p>
            <a:endParaRPr lang="fr-FR" sz="2000" dirty="0"/>
          </a:p>
          <a:p>
            <a:r>
              <a:rPr lang="fr-FR" sz="2000" b="1" dirty="0"/>
              <a:t>Bilan de contrôle: </a:t>
            </a:r>
            <a:r>
              <a:rPr lang="fr-FR" sz="2000" dirty="0"/>
              <a:t>l’amplitude gagnée est significative, le coude dépasse l’axe du corps.</a:t>
            </a:r>
          </a:p>
          <a:p>
            <a:r>
              <a:rPr lang="fr-FR" sz="2000" dirty="0"/>
              <a:t>La douleur disparait.</a:t>
            </a:r>
          </a:p>
        </p:txBody>
      </p:sp>
    </p:spTree>
    <p:extLst>
      <p:ext uri="{BB962C8B-B14F-4D97-AF65-F5344CB8AC3E}">
        <p14:creationId xmlns:p14="http://schemas.microsoft.com/office/powerpoint/2010/main" val="33523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sz="3200" dirty="0">
                <a:effectLst/>
                <a:latin typeface="+mn-lt"/>
                <a:ea typeface="Times New Roman"/>
              </a:rPr>
              <a:t>Articulations </a:t>
            </a:r>
            <a:r>
              <a:rPr lang="fr-FR" sz="3200" dirty="0" err="1">
                <a:effectLst/>
                <a:latin typeface="+mn-lt"/>
                <a:ea typeface="Times New Roman"/>
              </a:rPr>
              <a:t>Sterno</a:t>
            </a:r>
            <a:r>
              <a:rPr lang="fr-FR" sz="3200" dirty="0">
                <a:effectLst/>
                <a:latin typeface="+mn-lt"/>
                <a:ea typeface="Times New Roman"/>
              </a:rPr>
              <a:t> Claviculaire et Acromio Claviculaire</a:t>
            </a:r>
            <a:br>
              <a:rPr lang="fr-FR" sz="3200" dirty="0">
                <a:effectLst/>
                <a:latin typeface="+mn-lt"/>
                <a:ea typeface="Times New Roman"/>
              </a:rPr>
            </a:br>
            <a:r>
              <a:rPr lang="fr-FR" sz="3200" dirty="0">
                <a:effectLst/>
                <a:latin typeface="+mn-lt"/>
                <a:ea typeface="Times New Roman"/>
              </a:rPr>
              <a:t>Techniques Personnelles en décubitus dorsal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2514F9-C3C3-4B0B-81C6-D601982567DF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pic>
        <p:nvPicPr>
          <p:cNvPr id="6" name="Espace réservé du contenu 5" descr="phot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9"/>
          <a:stretch/>
        </p:blipFill>
        <p:spPr bwMode="auto">
          <a:xfrm>
            <a:off x="179512" y="1700808"/>
            <a:ext cx="374441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499992" y="1700808"/>
            <a:ext cx="4644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Bilan et traitement 1 :</a:t>
            </a:r>
            <a:endParaRPr lang="fr-FR" sz="2000" dirty="0">
              <a:solidFill>
                <a:srgbClr val="FFFFFF"/>
              </a:solidFill>
              <a:latin typeface="Times New Roman"/>
              <a:ea typeface="Times New Roman"/>
            </a:endParaRPr>
          </a:p>
          <a:p>
            <a:r>
              <a:rPr lang="fr-FR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 </a:t>
            </a:r>
            <a:endParaRPr lang="fr-FR" sz="2000" dirty="0">
              <a:solidFill>
                <a:srgbClr val="FFFFFF"/>
              </a:solidFill>
              <a:latin typeface="Times New Roman"/>
              <a:ea typeface="Times New Roman"/>
            </a:endParaRPr>
          </a:p>
          <a:p>
            <a:r>
              <a:rPr lang="fr-FR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Clavicule 1 : </a:t>
            </a:r>
            <a:r>
              <a:rPr lang="fr-FR" sz="2000" dirty="0">
                <a:solidFill>
                  <a:srgbClr val="FFFFFF"/>
                </a:solidFill>
                <a:latin typeface="Times New Roman"/>
                <a:ea typeface="Times New Roman"/>
              </a:rPr>
              <a:t>le patient en décubitus dorsal. Le thérapeute se place sur le côté homolatéral (ici à gauche pour mobiliser la clavicule gauche). Le thérapeute saisit avec le bout des pouces, index et majeurs la clavicule au 1/3 moyen.</a:t>
            </a:r>
          </a:p>
          <a:p>
            <a:r>
              <a:rPr lang="fr-FR" sz="2000" dirty="0">
                <a:solidFill>
                  <a:srgbClr val="FFFFFF"/>
                </a:solidFill>
                <a:latin typeface="Times New Roman"/>
                <a:ea typeface="Times New Roman"/>
              </a:rPr>
              <a:t> </a:t>
            </a:r>
          </a:p>
          <a:p>
            <a:r>
              <a:rPr lang="fr-FR" sz="2000" i="1" dirty="0">
                <a:solidFill>
                  <a:srgbClr val="FFFFFF"/>
                </a:solidFill>
                <a:latin typeface="Times New Roman"/>
                <a:ea typeface="Times New Roman"/>
              </a:rPr>
              <a:t>Le geste</a:t>
            </a:r>
            <a:r>
              <a:rPr lang="fr-FR" sz="2000" dirty="0">
                <a:solidFill>
                  <a:srgbClr val="FFFFFF"/>
                </a:solidFill>
                <a:latin typeface="Times New Roman"/>
                <a:ea typeface="Times New Roman"/>
              </a:rPr>
              <a:t> : il profite du jeu corporel et du poids de son corps pour mobiliser préférentiellement la clavicule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 en</a:t>
            </a:r>
            <a:r>
              <a:rPr lang="fr-FR" sz="20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fr-FR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direction </a:t>
            </a:r>
            <a:r>
              <a:rPr lang="fr-FR" sz="2000" b="1" dirty="0" err="1">
                <a:solidFill>
                  <a:srgbClr val="FFFFFF"/>
                </a:solidFill>
                <a:latin typeface="Times New Roman"/>
                <a:ea typeface="Times New Roman"/>
              </a:rPr>
              <a:t>craniale</a:t>
            </a:r>
            <a:r>
              <a:rPr lang="fr-FR" sz="2000" dirty="0">
                <a:solidFill>
                  <a:srgbClr val="FFFFFF"/>
                </a:solidFill>
                <a:latin typeface="Times New Roman"/>
                <a:ea typeface="Times New Roman"/>
              </a:rPr>
              <a:t> et mobilise doucement par des mouvements alternés cranio-caudal.</a:t>
            </a:r>
          </a:p>
        </p:txBody>
      </p:sp>
    </p:spTree>
    <p:extLst>
      <p:ext uri="{BB962C8B-B14F-4D97-AF65-F5344CB8AC3E}">
        <p14:creationId xmlns:p14="http://schemas.microsoft.com/office/powerpoint/2010/main" val="17257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4008" y="980728"/>
            <a:ext cx="4464496" cy="587727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fr-FR" sz="2000" b="1" dirty="0">
                <a:effectLst/>
                <a:latin typeface="Times New Roman"/>
                <a:ea typeface="Times New Roman"/>
              </a:rPr>
              <a:t>Bilan et Traitement 2 :</a:t>
            </a:r>
          </a:p>
          <a:p>
            <a:pPr marL="0" indent="0">
              <a:spcAft>
                <a:spcPts val="0"/>
              </a:spcAft>
              <a:buNone/>
            </a:pPr>
            <a:endParaRPr lang="fr-FR" sz="2000" b="1" dirty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2000" b="1" dirty="0">
                <a:effectLst/>
                <a:latin typeface="Times New Roman"/>
                <a:ea typeface="Times New Roman"/>
              </a:rPr>
              <a:t>Clavicule 2</a:t>
            </a:r>
            <a:r>
              <a:rPr lang="fr-FR" sz="2000" dirty="0">
                <a:effectLst/>
                <a:latin typeface="Times New Roman"/>
                <a:ea typeface="Times New Roman"/>
              </a:rPr>
              <a:t> : Le patient en décubitus dorsal. Le thérapeute se place à la tête du patient du côté controlatéral (ici à droite pour mobiliser la clavicule gauche. Le thérapeute saisit avec le bout des pouces, index et majeurs la clavicule au 1/3 moyen.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2000" dirty="0">
                <a:effectLst/>
                <a:latin typeface="Times New Roman"/>
                <a:ea typeface="Times New Roman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2000" i="1" dirty="0">
                <a:effectLst/>
                <a:latin typeface="Times New Roman"/>
                <a:ea typeface="Times New Roman"/>
              </a:rPr>
              <a:t>Le geste</a:t>
            </a:r>
            <a:r>
              <a:rPr lang="fr-FR" sz="2000" dirty="0">
                <a:effectLst/>
                <a:latin typeface="Times New Roman"/>
                <a:ea typeface="Times New Roman"/>
              </a:rPr>
              <a:t> : il profite du jeu corporel et du poids de son corps pour mobiliser préférentiellement la clavicule </a:t>
            </a:r>
            <a:r>
              <a:rPr lang="fr-FR" sz="2000" b="1" dirty="0">
                <a:effectLst/>
                <a:latin typeface="Times New Roman"/>
                <a:ea typeface="Times New Roman"/>
              </a:rPr>
              <a:t>en direction caudale</a:t>
            </a:r>
            <a:r>
              <a:rPr lang="fr-FR" sz="2000" dirty="0">
                <a:effectLst/>
                <a:latin typeface="Times New Roman"/>
                <a:ea typeface="Times New Roman"/>
              </a:rPr>
              <a:t> et mobilise doucement par des mouvements alternés cranio-caudal.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2514F9-C3C3-4B0B-81C6-D601982567DF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pic>
        <p:nvPicPr>
          <p:cNvPr id="6" name="Image 5" descr="pho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32048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7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fr-FR" b="1" dirty="0">
                <a:effectLst/>
                <a:ea typeface="Times New Roman"/>
              </a:rPr>
              <a:t>5. TECHNIQUES ACTIVES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fr-FR" b="1" dirty="0">
                <a:effectLst/>
                <a:ea typeface="Times New Roman"/>
              </a:rPr>
              <a:t>La programmation motrice automatique (PMA)</a:t>
            </a:r>
            <a:endParaRPr lang="fr-FR" dirty="0">
              <a:effectLst/>
              <a:ea typeface="Times New Roman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2514F9-C3C3-4B0B-81C6-D601982567DF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25601" name="Picture 1" descr="PMA temp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5"/>
          <a:stretch>
            <a:fillRect/>
          </a:stretch>
        </p:blipFill>
        <p:spPr bwMode="auto">
          <a:xfrm>
            <a:off x="0" y="1098643"/>
            <a:ext cx="317056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25603" name="Picture 3" descr="PMA temp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0"/>
          <a:stretch>
            <a:fillRect/>
          </a:stretch>
        </p:blipFill>
        <p:spPr bwMode="auto">
          <a:xfrm>
            <a:off x="3170562" y="1097694"/>
            <a:ext cx="3023540" cy="495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25605" name="Picture 5" descr="PMA temps 3 au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11122"/>
          <a:stretch>
            <a:fillRect/>
          </a:stretch>
        </p:blipFill>
        <p:spPr bwMode="auto">
          <a:xfrm>
            <a:off x="6187551" y="1064596"/>
            <a:ext cx="295644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4B8B09-664B-44F9-B95C-FE1FB57EAE64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b="0" dirty="0">
                <a:solidFill>
                  <a:schemeClr val="tx1"/>
                </a:solidFill>
              </a:rPr>
              <a:t>Les trois temps de la PMA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4000" cy="547260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Utilisation du </a:t>
            </a:r>
            <a:r>
              <a:rPr lang="fr-FR" altLang="fr-FR" sz="2800" b="1" dirty="0">
                <a:effectLst/>
              </a:rPr>
              <a:t>réflexe </a:t>
            </a:r>
            <a:r>
              <a:rPr lang="fr-FR" altLang="fr-FR" sz="2800" b="1" dirty="0" err="1">
                <a:effectLst/>
              </a:rPr>
              <a:t>occulo-céphalogyre</a:t>
            </a:r>
            <a:r>
              <a:rPr lang="fr-FR" altLang="fr-FR" sz="2800" dirty="0">
                <a:effectLst/>
              </a:rPr>
              <a:t>:</a:t>
            </a:r>
            <a:r>
              <a:rPr lang="fr-FR" altLang="fr-FR" sz="2800" b="1" dirty="0">
                <a:solidFill>
                  <a:srgbClr val="FFFF00"/>
                </a:solidFill>
                <a:effectLst/>
              </a:rPr>
              <a:t>	</a:t>
            </a:r>
            <a:r>
              <a:rPr lang="fr-FR" altLang="fr-FR" sz="2800" b="1" dirty="0">
                <a:effectLst/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Si on veut attraper avec la main 1 objet, seul le mouvement des doigts est volontaire, il est contrôlé par les yeux.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Ce qui explique la différence entre la gym de tonification des muscles de l’épaule et la </a:t>
            </a:r>
            <a:r>
              <a:rPr lang="fr-FR" altLang="fr-FR" sz="2800" b="1" dirty="0">
                <a:effectLst/>
              </a:rPr>
              <a:t>P</a:t>
            </a:r>
            <a:r>
              <a:rPr lang="fr-FR" altLang="fr-FR" sz="2800" dirty="0">
                <a:effectLst/>
              </a:rPr>
              <a:t>rogrammation </a:t>
            </a:r>
            <a:r>
              <a:rPr lang="fr-FR" altLang="fr-FR" sz="2800" b="1" dirty="0">
                <a:effectLst/>
              </a:rPr>
              <a:t>M</a:t>
            </a:r>
            <a:r>
              <a:rPr lang="fr-FR" altLang="fr-FR" sz="2800" dirty="0">
                <a:effectLst/>
              </a:rPr>
              <a:t>otrice </a:t>
            </a:r>
            <a:r>
              <a:rPr lang="fr-FR" altLang="fr-FR" sz="2800" b="1" dirty="0">
                <a:effectLst/>
              </a:rPr>
              <a:t>A</a:t>
            </a:r>
            <a:r>
              <a:rPr lang="fr-FR" altLang="fr-FR" sz="2800" dirty="0">
                <a:effectLst/>
              </a:rPr>
              <a:t>utomatique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1</a:t>
            </a:r>
            <a:r>
              <a:rPr lang="fr-FR" altLang="fr-FR" sz="2800" baseline="30000" dirty="0">
                <a:effectLst/>
              </a:rPr>
              <a:t>er</a:t>
            </a:r>
            <a:r>
              <a:rPr lang="fr-FR" altLang="fr-FR" sz="2800" dirty="0">
                <a:effectLst/>
              </a:rPr>
              <a:t> temps: tendre l’index vers le bas et l’arrière pour recentrer la tête humérale.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2eme temps: fixer un point au-dessus de la tête avec les yeux.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3 </a:t>
            </a:r>
            <a:r>
              <a:rPr lang="fr-FR" altLang="fr-FR" sz="2800" dirty="0" err="1">
                <a:effectLst/>
              </a:rPr>
              <a:t>eme</a:t>
            </a:r>
            <a:r>
              <a:rPr lang="fr-FR" altLang="fr-FR" sz="2800" dirty="0">
                <a:effectLst/>
              </a:rPr>
              <a:t> temps passer l’index devant les yeux en regardant le point.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>
                <a:effectLst/>
              </a:rPr>
              <a:t>Enfin laisser retomber la main, recommencer 3 fois.</a:t>
            </a:r>
          </a:p>
          <a:p>
            <a:pPr eaLnBrk="1" hangingPunct="1">
              <a:buNone/>
              <a:defRPr/>
            </a:pPr>
            <a:r>
              <a:rPr lang="fr-FR" altLang="fr-FR" sz="2800" dirty="0">
                <a:effectLst/>
              </a:rPr>
              <a:t>Le traitement complet: l’</a:t>
            </a:r>
            <a:r>
              <a:rPr lang="fr-FR" altLang="fr-FR" sz="2800" dirty="0" err="1">
                <a:effectLst/>
              </a:rPr>
              <a:t>Amphothérapie</a:t>
            </a:r>
            <a:r>
              <a:rPr lang="fr-FR" altLang="fr-FR" sz="2800" dirty="0">
                <a:effectLst/>
              </a:rPr>
              <a:t>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fr-FR" altLang="fr-FR" sz="28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26362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4B8B09-664B-44F9-B95C-FE1FB57EAE64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dirty="0">
                <a:solidFill>
                  <a:schemeClr val="tx1"/>
                </a:solidFill>
              </a:rPr>
              <a:t>CONCLUSION DE L’EXAMEN CLINIQUE 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DE L’EPAULE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3"/>
            <a:ext cx="9144000" cy="465318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altLang="fr-FR" sz="2800" b="1" dirty="0">
                <a:solidFill>
                  <a:srgbClr val="FFFF00"/>
                </a:solidFill>
              </a:rPr>
              <a:t>	</a:t>
            </a:r>
            <a:r>
              <a:rPr lang="fr-FR" altLang="fr-FR" sz="2800" b="1" dirty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/>
              <a:t>Chaque bilan sélectif-significatif et programmé d’une limitation d’amplitude = </a:t>
            </a:r>
            <a:r>
              <a:rPr lang="fr-FR" altLang="fr-FR" sz="2800" b="1" dirty="0"/>
              <a:t>un décentrage spécifique significatif et précis </a:t>
            </a:r>
            <a:r>
              <a:rPr lang="fr-FR" altLang="fr-FR" sz="2800" dirty="0"/>
              <a:t> traité par 1 TNF adaptée.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altLang="fr-FR" sz="2800" dirty="0"/>
              <a:t>Bilan de contrôle final pour visualiser le gain d’amplitude.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fr-FR" altLang="fr-FR" sz="2800" dirty="0"/>
          </a:p>
          <a:p>
            <a:pPr eaLnBrk="1" hangingPunct="1">
              <a:buNone/>
              <a:defRPr/>
            </a:pPr>
            <a:r>
              <a:rPr lang="fr-FR" altLang="fr-FR" sz="2800" dirty="0"/>
              <a:t>Mnémotechnique: penser aux 3 </a:t>
            </a:r>
            <a:r>
              <a:rPr lang="fr-FR" altLang="fr-FR" sz="2800" dirty="0" err="1"/>
              <a:t>mouquetaires</a:t>
            </a:r>
            <a:r>
              <a:rPr lang="fr-FR" altLang="fr-FR" sz="2800" dirty="0"/>
              <a:t> : Athos, </a:t>
            </a:r>
            <a:r>
              <a:rPr lang="fr-FR" altLang="fr-FR" sz="2800" dirty="0" err="1"/>
              <a:t>Porthos</a:t>
            </a:r>
            <a:r>
              <a:rPr lang="fr-FR" altLang="fr-FR" sz="2800" dirty="0"/>
              <a:t>, Aramis sans oublier </a:t>
            </a:r>
            <a:r>
              <a:rPr lang="fr-FR" altLang="fr-FR" sz="2800" dirty="0" err="1"/>
              <a:t>Dartagnan</a:t>
            </a:r>
            <a:r>
              <a:rPr lang="fr-FR" altLang="fr-FR" sz="2800" dirty="0"/>
              <a:t>.</a:t>
            </a:r>
          </a:p>
          <a:p>
            <a:pPr eaLnBrk="1" hangingPunct="1">
              <a:buNone/>
              <a:defRPr/>
            </a:pPr>
            <a:r>
              <a:rPr lang="fr-FR" altLang="fr-FR" sz="2800" dirty="0"/>
              <a:t>Le traitement complet: l’</a:t>
            </a:r>
            <a:r>
              <a:rPr lang="fr-FR" altLang="fr-FR" sz="2800" dirty="0" err="1"/>
              <a:t>Amphothérapie</a:t>
            </a:r>
            <a:r>
              <a:rPr lang="fr-FR" altLang="fr-FR" sz="2800" dirty="0"/>
              <a:t>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fr-FR" altLang="fr-FR" sz="28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7012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285162A-D201-42B7-B8D1-D19A092E7B56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5937" y="0"/>
            <a:ext cx="5148064" cy="630932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Toutes les réponses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à vos questions sont sur les ouvrages </a:t>
            </a:r>
            <a:r>
              <a:rPr lang="fr-FR" b="1" dirty="0" err="1">
                <a:solidFill>
                  <a:srgbClr val="FFFFFF"/>
                </a:solidFill>
              </a:rPr>
              <a:t>Sauramps</a:t>
            </a:r>
            <a:r>
              <a:rPr lang="fr-FR" b="1" dirty="0">
                <a:solidFill>
                  <a:srgbClr val="FFFFFF"/>
                </a:solidFill>
              </a:rPr>
              <a:t> Médical Montpellier</a:t>
            </a:r>
          </a:p>
          <a:p>
            <a:pPr algn="ctr" eaLnBrk="1" hangingPunct="1"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Les films sont consultables sur le site en direct en même temps que la lecture du texte sur le livre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Tel 06 16 96 30 47 et Mail: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jean-mariesoulier@orange.fr</a:t>
            </a:r>
          </a:p>
        </p:txBody>
      </p:sp>
      <p:pic>
        <p:nvPicPr>
          <p:cNvPr id="48132" name="Picture 6" descr="1C65BE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1666"/>
          <a:stretch>
            <a:fillRect/>
          </a:stretch>
        </p:blipFill>
        <p:spPr bwMode="auto">
          <a:xfrm>
            <a:off x="35496" y="-67907"/>
            <a:ext cx="2466240" cy="343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3929063" y="6381750"/>
            <a:ext cx="2895600" cy="3429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FF"/>
                </a:solidFill>
                <a:latin typeface="Arial" charset="0"/>
              </a:rPr>
              <a:t>Dr Jean Marie SOULIER 1er juin 2024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7" y="3003550"/>
            <a:ext cx="2816225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7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285162A-D201-42B7-B8D1-D19A092E7B56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975" y="0"/>
            <a:ext cx="6804025" cy="177323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Toutes les réponses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fr-FR" b="1" dirty="0">
                <a:solidFill>
                  <a:srgbClr val="FFFFFF"/>
                </a:solidFill>
              </a:rPr>
              <a:t>à vos questions sont sur les ouvrages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fr-FR" b="1" dirty="0">
              <a:solidFill>
                <a:srgbClr val="FFFFFF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fr-FR" b="1" dirty="0">
              <a:solidFill>
                <a:srgbClr val="FFFFFF"/>
              </a:solidFill>
            </a:endParaRPr>
          </a:p>
        </p:txBody>
      </p:sp>
      <p:pic>
        <p:nvPicPr>
          <p:cNvPr id="48132" name="Picture 6" descr="1C65B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1666"/>
          <a:stretch>
            <a:fillRect/>
          </a:stretch>
        </p:blipFill>
        <p:spPr bwMode="auto">
          <a:xfrm>
            <a:off x="538074" y="1124744"/>
            <a:ext cx="3817902" cy="53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3929063" y="6381750"/>
            <a:ext cx="2895600" cy="3429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FF"/>
                </a:solidFill>
                <a:latin typeface="Arial" charset="0"/>
              </a:rPr>
              <a:t>Dr Jean Marie SOULIER 1er juin 2024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88" y="1124652"/>
            <a:ext cx="3887644" cy="532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2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>
              <a:defRPr/>
            </a:pPr>
            <a:r>
              <a:rPr lang="fr-FR" sz="3200" dirty="0">
                <a:solidFill>
                  <a:schemeClr val="tx1"/>
                </a:solidFill>
              </a:rPr>
              <a:t>AMPHOTHERAPIE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fr-FR" sz="2800" dirty="0"/>
              <a:t>Définition: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fr-FR" sz="2800" b="1" i="1" dirty="0"/>
              <a:t>AMPHO</a:t>
            </a:r>
            <a:r>
              <a:rPr lang="fr-FR" sz="2800" dirty="0"/>
              <a:t> vient de « DUEL » </a:t>
            </a:r>
            <a:r>
              <a:rPr lang="fr-FR" sz="2800" b="1" dirty="0"/>
              <a:t>en grec </a:t>
            </a:r>
            <a:r>
              <a:rPr lang="fr-FR" sz="2800" dirty="0"/>
              <a:t>et signifie deux choses indissociables l’une de l’autre. Ex: Adam et Eve etc…</a:t>
            </a:r>
          </a:p>
          <a:p>
            <a:pPr marL="0" indent="0">
              <a:buNone/>
              <a:defRPr/>
            </a:pPr>
            <a:r>
              <a:rPr lang="fr-FR" sz="2800" b="1" i="1" dirty="0"/>
              <a:t>AMPHOTHERAPIE</a:t>
            </a:r>
            <a:r>
              <a:rPr lang="fr-FR" sz="2800" dirty="0"/>
              <a:t> : association de deux thérapies indissociables: 1/</a:t>
            </a:r>
            <a:r>
              <a:rPr lang="fr-FR" sz="2800" b="1" dirty="0"/>
              <a:t>Les TNF </a:t>
            </a:r>
            <a:r>
              <a:rPr lang="fr-FR" sz="2800" dirty="0"/>
              <a:t>(techniques non forcées passives), effectuées par le thérapeute, 2/ </a:t>
            </a:r>
            <a:r>
              <a:rPr lang="fr-FR" sz="2800" b="1" dirty="0"/>
              <a:t>Les techniques actives </a:t>
            </a:r>
            <a:r>
              <a:rPr lang="fr-FR" sz="2800" dirty="0"/>
              <a:t>effectuées par le patient. Leur but: éviter la récidive.</a:t>
            </a:r>
            <a:r>
              <a:rPr lang="fr-FR" sz="2800" b="1" dirty="0"/>
              <a:t> </a:t>
            </a:r>
          </a:p>
          <a:p>
            <a:pPr marL="0" indent="0">
              <a:buNone/>
              <a:defRPr/>
            </a:pPr>
            <a:r>
              <a:rPr lang="fr-FR" sz="2800" b="1" dirty="0"/>
              <a:t>NB </a:t>
            </a:r>
            <a:r>
              <a:rPr lang="fr-FR" sz="2800" dirty="0"/>
              <a:t>: Les deux techniques </a:t>
            </a:r>
            <a:r>
              <a:rPr lang="fr-FR" sz="2800" b="1" dirty="0"/>
              <a:t>isolées</a:t>
            </a:r>
            <a:r>
              <a:rPr lang="fr-FR" sz="2800" dirty="0"/>
              <a:t> sont moins efficaces.</a:t>
            </a:r>
          </a:p>
          <a:p>
            <a:pPr marL="0" indent="0">
              <a:buNone/>
              <a:defRPr/>
            </a:pPr>
            <a:r>
              <a:rPr lang="fr-FR" sz="2800" b="1" i="1" strike="sngStrike" dirty="0"/>
              <a:t>BITHERAPIE</a:t>
            </a:r>
            <a:r>
              <a:rPr lang="fr-FR" sz="2800" dirty="0"/>
              <a:t>: association de deux thérapies interchangeables.</a:t>
            </a:r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9E27954-92DA-4125-8847-74278275D619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fr-FR" altLang="fr-FR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517" name="Espace réservé du pied de page 3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3824288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>
                <a:solidFill>
                  <a:srgbClr val="FFFFFF"/>
                </a:solidFill>
                <a:latin typeface="Arial" charset="0"/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4910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64E053E-93EC-4DE9-9714-354C34BB1460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9144000" cy="50851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altLang="fr-FR" sz="2800" dirty="0"/>
              <a:t>Bilan articulaire spécifique-significatif des décentrages: recherche une limitation de la barrière motrice dans 1 seul plan = traitement unique dans ce plan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fr-FR" altLang="fr-FR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altLang="fr-FR" sz="2800" dirty="0"/>
              <a:t>-</a:t>
            </a:r>
            <a:r>
              <a:rPr lang="fr-FR" altLang="fr-FR" sz="2800" b="1" dirty="0"/>
              <a:t>A</a:t>
            </a:r>
            <a:r>
              <a:rPr lang="fr-FR" altLang="fr-FR" sz="2800" dirty="0"/>
              <a:t>bduction dans le plan de l’omoplate (</a:t>
            </a:r>
            <a:r>
              <a:rPr lang="fr-FR" altLang="fr-FR" sz="2800" b="1" dirty="0"/>
              <a:t>A</a:t>
            </a:r>
            <a:r>
              <a:rPr lang="fr-FR" altLang="fr-FR" sz="2800" dirty="0"/>
              <a:t>thos)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altLang="fr-FR" sz="2800" dirty="0"/>
              <a:t>-Antépulsion (</a:t>
            </a:r>
            <a:r>
              <a:rPr lang="fr-FR" altLang="fr-FR" sz="2800" b="1" dirty="0"/>
              <a:t>p</a:t>
            </a:r>
            <a:r>
              <a:rPr lang="fr-FR" altLang="fr-FR" sz="2800" dirty="0"/>
              <a:t>ouce au zénith)(</a:t>
            </a:r>
            <a:r>
              <a:rPr lang="fr-FR" altLang="fr-FR" sz="2800" b="1" dirty="0" err="1"/>
              <a:t>P</a:t>
            </a:r>
            <a:r>
              <a:rPr lang="fr-FR" altLang="fr-FR" sz="2800" dirty="0" err="1"/>
              <a:t>orthos</a:t>
            </a:r>
            <a:r>
              <a:rPr lang="fr-FR" altLang="fr-FR" sz="2800" dirty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altLang="fr-FR" sz="2800" dirty="0"/>
              <a:t>-</a:t>
            </a:r>
            <a:r>
              <a:rPr lang="fr-FR" altLang="fr-FR" sz="2800" b="1" dirty="0"/>
              <a:t>R</a:t>
            </a:r>
            <a:r>
              <a:rPr lang="fr-FR" altLang="fr-FR" sz="2800" dirty="0"/>
              <a:t>étropulsion (A</a:t>
            </a:r>
            <a:r>
              <a:rPr lang="fr-FR" altLang="fr-FR" sz="2800" b="1" dirty="0"/>
              <a:t>r</a:t>
            </a:r>
            <a:r>
              <a:rPr lang="fr-FR" altLang="fr-FR" sz="2800" dirty="0"/>
              <a:t>amis)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altLang="fr-FR" sz="2800" dirty="0"/>
              <a:t>Pour les autres articulations (diarthrose)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fr-FR" altLang="fr-FR" sz="2800" dirty="0"/>
              <a:t>-</a:t>
            </a:r>
            <a:r>
              <a:rPr lang="fr-FR" altLang="fr-FR" sz="2800" b="1" dirty="0"/>
              <a:t>A</a:t>
            </a:r>
            <a:r>
              <a:rPr lang="fr-FR" altLang="fr-FR" sz="2800" dirty="0"/>
              <a:t>cromio claviculaire: </a:t>
            </a:r>
            <a:r>
              <a:rPr lang="fr-FR" altLang="fr-FR" sz="2800" b="1" dirty="0" err="1"/>
              <a:t>a</a:t>
            </a:r>
            <a:r>
              <a:rPr lang="fr-FR" altLang="fr-FR" sz="2800" dirty="0" err="1"/>
              <a:t>ntepulsion</a:t>
            </a:r>
            <a:r>
              <a:rPr lang="fr-FR" altLang="fr-FR" sz="2800" dirty="0"/>
              <a:t> horizontale(</a:t>
            </a:r>
            <a:r>
              <a:rPr lang="fr-FR" altLang="fr-FR" sz="2800" dirty="0" err="1"/>
              <a:t>Dartagnan</a:t>
            </a:r>
            <a:r>
              <a:rPr lang="fr-FR" altLang="fr-FR" sz="2800" dirty="0"/>
              <a:t>)</a:t>
            </a:r>
            <a:r>
              <a:rPr lang="fr-FR" altLang="fr-FR" sz="2800" b="1" dirty="0"/>
              <a:t>								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dirty="0">
                <a:solidFill>
                  <a:schemeClr val="tx1"/>
                </a:solidFill>
              </a:rPr>
              <a:t>EXAMEN CLINIQUE 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2800" dirty="0">
                <a:solidFill>
                  <a:schemeClr val="tx1"/>
                </a:solidFill>
              </a:rPr>
              <a:t>DE L’EPAULE</a:t>
            </a:r>
            <a:br>
              <a:rPr lang="fr-FR" altLang="fr-FR" sz="2800" dirty="0">
                <a:solidFill>
                  <a:schemeClr val="tx1"/>
                </a:solidFill>
              </a:rPr>
            </a:br>
            <a:r>
              <a:rPr lang="fr-FR" altLang="fr-FR" sz="2800" b="0" dirty="0">
                <a:solidFill>
                  <a:schemeClr val="tx1"/>
                </a:solidFill>
              </a:rPr>
              <a:t>Mnémotechnique = LES 3 MOUSQUETAIRES </a:t>
            </a:r>
            <a:r>
              <a:rPr lang="fr-FR" altLang="fr-FR" sz="2800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13953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2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B4F920-BECB-49D6-9F4C-3ACB331DC569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2" descr="bilan 1 conflit sous acromail supérie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51482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Epaule Spin.mpg">
            <a:hlinkClick r:id="" action="ppaction://media"/>
          </p:cNvPr>
          <p:cNvPicPr>
            <a:picLocks noGrp="1" noChangeAspect="1" noChangeArrowheads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2121942"/>
            <a:ext cx="4824413" cy="394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dirty="0">
                <a:solidFill>
                  <a:schemeClr val="tx1"/>
                </a:solidFill>
              </a:rPr>
              <a:t>1.a Décentrage supérieur ou conflit sous acromial supérieur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Bilan: </a:t>
            </a:r>
            <a:r>
              <a:rPr lang="fr-FR" altLang="fr-FR" sz="3200" dirty="0"/>
              <a:t>Abduction dans le plan de l’omoplate</a:t>
            </a:r>
            <a:endParaRPr lang="fr-FR" altLang="fr-FR" sz="3200" dirty="0">
              <a:solidFill>
                <a:schemeClr val="tx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65435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396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video>
          </p:childTnLst>
        </p:cTn>
      </p:par>
    </p:tnLst>
    <p:bldLst>
      <p:bldP spid="11268" grpId="0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0" y="44624"/>
            <a:ext cx="9144000" cy="6768752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fr-FR" b="1" dirty="0">
                <a:effectLst/>
                <a:ea typeface="Times New Roman"/>
              </a:rPr>
              <a:t>1.b Technique de recentrage du conflit sous acromial supérieur: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fr-FR" dirty="0">
                <a:effectLst/>
                <a:ea typeface="Times New Roman"/>
              </a:rPr>
              <a:t>Pression verticale descendante</a:t>
            </a:r>
          </a:p>
          <a:p>
            <a:pPr algn="ct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953878-0F4D-452B-A19B-9213F3A1795A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1025" name="Picture 1" descr="technique 1 vers le b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76730"/>
            <a:ext cx="52843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5CA7D-EF0E-458A-8323-2A27E4AB6EC7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/>
          <a:lstStyle/>
          <a:p>
            <a:pPr eaLnBrk="1" hangingPunct="1">
              <a:defRPr/>
            </a:pP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2.a Décentrage antérieur ou conflit sous acromial antérieur.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Bilan: </a:t>
            </a:r>
            <a:r>
              <a:rPr lang="fr-FR" altLang="fr-FR" sz="3200" b="0" dirty="0"/>
              <a:t>Antépulsion (pouce au zénith)</a:t>
            </a:r>
            <a:br>
              <a:rPr lang="fr-FR" altLang="fr-FR" sz="3200" b="0" dirty="0"/>
            </a:br>
            <a:endParaRPr lang="fr-FR" altLang="fr-FR" sz="3200" b="0" dirty="0">
              <a:solidFill>
                <a:schemeClr val="tx1"/>
              </a:solidFill>
            </a:endParaRPr>
          </a:p>
        </p:txBody>
      </p:sp>
      <p:pic>
        <p:nvPicPr>
          <p:cNvPr id="12291" name="Dec Ant OK.mpg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205038"/>
            <a:ext cx="4716462" cy="386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bilan 2 conflit sous acromial antérie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205038"/>
            <a:ext cx="51482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2092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86" fill="hold"/>
                                        <p:tgtEl>
                                          <p:spTgt spid="12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9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fr-FR" b="1" dirty="0">
                <a:effectLst/>
                <a:ea typeface="Times New Roman"/>
              </a:rPr>
              <a:t>2.b Technique de recentrage du conflit sous acromial antérieur: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fr-FR" dirty="0">
                <a:effectLst/>
                <a:ea typeface="Times New Roman"/>
              </a:rPr>
              <a:t>Pression horizontale antéro-postérieure </a:t>
            </a:r>
          </a:p>
          <a:p>
            <a:pPr algn="ct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A76D6-258A-443E-825A-1D93E4F2C024}" type="slidenum">
              <a:rPr lang="fr-FR" altLang="fr-FR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23553" name="Picture 1" descr="techn 2 vers l arriè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215812" cy="466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3E1CED-A6C4-4D2E-997B-8B49651E6B12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dirty="0">
                <a:solidFill>
                  <a:schemeClr val="tx1"/>
                </a:solidFill>
              </a:rPr>
              <a:t>3. Décentrage en hyper rotation interne ou conflit postéro-supérieur de l’interligne </a:t>
            </a:r>
            <a:r>
              <a:rPr lang="fr-FR" altLang="fr-FR" sz="3200" dirty="0" err="1">
                <a:solidFill>
                  <a:schemeClr val="tx1"/>
                </a:solidFill>
              </a:rPr>
              <a:t>gléno</a:t>
            </a:r>
            <a:r>
              <a:rPr lang="fr-FR" altLang="fr-FR" sz="3200" dirty="0">
                <a:solidFill>
                  <a:schemeClr val="tx1"/>
                </a:solidFill>
              </a:rPr>
              <a:t>-huméral.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Bilan: </a:t>
            </a:r>
            <a:r>
              <a:rPr lang="fr-FR" altLang="fr-FR" sz="3200" b="0" dirty="0">
                <a:solidFill>
                  <a:schemeClr val="tx1"/>
                </a:solidFill>
              </a:rPr>
              <a:t>rétropulsion horizontale</a:t>
            </a:r>
            <a:br>
              <a:rPr lang="fr-FR" altLang="fr-FR" sz="3200" b="0" dirty="0">
                <a:solidFill>
                  <a:schemeClr val="tx1"/>
                </a:solidFill>
              </a:rPr>
            </a:br>
            <a:r>
              <a:rPr lang="fr-FR" altLang="fr-FR" sz="3200" b="0" dirty="0">
                <a:solidFill>
                  <a:schemeClr val="tx1"/>
                </a:solidFill>
              </a:rPr>
              <a:t>TTT: « pour les thérapeutes confirmés »</a:t>
            </a:r>
          </a:p>
        </p:txBody>
      </p:sp>
      <p:pic>
        <p:nvPicPr>
          <p:cNvPr id="13315" name="Picture 3" descr="bilan 3 décent hyper rot 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558006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bilan 3 décentrage en hyper rotation inter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/>
          <a:stretch>
            <a:fillRect/>
          </a:stretch>
        </p:blipFill>
        <p:spPr bwMode="auto">
          <a:xfrm>
            <a:off x="4464050" y="2060575"/>
            <a:ext cx="467995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36560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CC2FC8-997A-471C-B3BD-12CFACF950F0}" type="slidenum">
              <a:rPr lang="fr-FR" altLang="fr-FR" sz="1200" smtClean="0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fr-FR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4624"/>
            <a:ext cx="9144000" cy="2088232"/>
          </a:xfrm>
        </p:spPr>
        <p:txBody>
          <a:bodyPr/>
          <a:lstStyle/>
          <a:p>
            <a:pPr eaLnBrk="1" hangingPunct="1">
              <a:defRPr/>
            </a:pP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4.a Décentrage vers le haut et l’arrière de l’</a:t>
            </a:r>
            <a:r>
              <a:rPr lang="fr-FR" altLang="fr-FR" sz="3200" dirty="0" err="1">
                <a:solidFill>
                  <a:schemeClr val="tx1"/>
                </a:solidFill>
              </a:rPr>
              <a:t>accromio-claviculaire</a:t>
            </a:r>
            <a:r>
              <a:rPr lang="fr-FR" altLang="fr-FR" sz="3200" dirty="0">
                <a:solidFill>
                  <a:schemeClr val="tx1"/>
                </a:solidFill>
              </a:rPr>
              <a:t>.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>
                <a:solidFill>
                  <a:schemeClr val="tx1"/>
                </a:solidFill>
              </a:rPr>
              <a:t>Bilan: </a:t>
            </a:r>
            <a:r>
              <a:rPr lang="fr-FR" altLang="fr-FR" sz="3200" b="0" dirty="0">
                <a:solidFill>
                  <a:schemeClr val="tx1"/>
                </a:solidFill>
              </a:rPr>
              <a:t>limitation de l’abduction horizontale.</a:t>
            </a:r>
            <a:br>
              <a:rPr lang="fr-FR" altLang="fr-FR" sz="3200" b="0" dirty="0">
                <a:solidFill>
                  <a:schemeClr val="tx1"/>
                </a:solidFill>
              </a:rPr>
            </a:br>
            <a:br>
              <a:rPr lang="fr-FR" altLang="fr-FR" sz="3200" dirty="0">
                <a:solidFill>
                  <a:schemeClr val="tx1"/>
                </a:solidFill>
              </a:rPr>
            </a:br>
            <a:endParaRPr lang="fr-FR" altLang="fr-FR" sz="3200" dirty="0">
              <a:solidFill>
                <a:schemeClr val="tx1"/>
              </a:solidFill>
            </a:endParaRPr>
          </a:p>
        </p:txBody>
      </p:sp>
      <p:pic>
        <p:nvPicPr>
          <p:cNvPr id="14339" name="Picture 3" descr="bilan 1 conflit sous acromial supérie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500563" y="2781300"/>
            <a:ext cx="46434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fr-FR" altLang="fr-FR" sz="2800" b="1" dirty="0">
                <a:solidFill>
                  <a:srgbClr val="FFFFFF"/>
                </a:solidFill>
              </a:rPr>
              <a:t> </a:t>
            </a:r>
            <a:r>
              <a:rPr lang="fr-FR" altLang="fr-FR" sz="2800" dirty="0">
                <a:solidFill>
                  <a:srgbClr val="FFFFFF"/>
                </a:solidFill>
              </a:rPr>
              <a:t>Limitation et douleur en adduction horizontale, le coude ne dépasse pas la ligne médiane.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2800" dirty="0">
                <a:solidFill>
                  <a:srgbClr val="FFFFFF"/>
                </a:solidFill>
              </a:rPr>
              <a:t>-Douleur à la pression de l’acromio claviculaire.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Dr Jean Marie SOULIER 1er juin 2024</a:t>
            </a:r>
          </a:p>
        </p:txBody>
      </p:sp>
    </p:spTree>
    <p:extLst>
      <p:ext uri="{BB962C8B-B14F-4D97-AF65-F5344CB8AC3E}">
        <p14:creationId xmlns:p14="http://schemas.microsoft.com/office/powerpoint/2010/main" val="2807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340" grpId="0"/>
    </p:bldLst>
  </p:timing>
</p:sld>
</file>

<file path=ppt/theme/theme1.xml><?xml version="1.0" encoding="utf-8"?>
<a:theme xmlns:a="http://schemas.openxmlformats.org/drawingml/2006/main" name="2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default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fault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1022</Words>
  <Application>Microsoft Macintosh PowerPoint</Application>
  <PresentationFormat>Affichage à l'écran (4:3)</PresentationFormat>
  <Paragraphs>101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Calibri</vt:lpstr>
      <vt:lpstr>Wingdings</vt:lpstr>
      <vt:lpstr>Garamond</vt:lpstr>
      <vt:lpstr>Arial</vt:lpstr>
      <vt:lpstr>Times New Roman</vt:lpstr>
      <vt:lpstr>2_Ruisseau</vt:lpstr>
      <vt:lpstr>default</vt:lpstr>
      <vt:lpstr>13_Ruisseau</vt:lpstr>
      <vt:lpstr>JRM24 PARIS  L’EPAULE  APPROCHE THERAPEUTIQUEMANUELLE PAR L’AMPHOTHERAPIE  (TECHNIQUE BASEE SUR L’ANATOMIE)   Dr Jean-Marie SOULIER Concepteur fondateur: tel 06 16 96 30 47  Dr Laurent AYET  GEMAC TOURS  Dr Marc ROZENBLAT président de la SOFMMOOM  </vt:lpstr>
      <vt:lpstr>AMPHOTHERAPIE</vt:lpstr>
      <vt:lpstr>EXAMEN CLINIQUE  DE L’EPAULE Mnémotechnique = LES 3 MOUSQUETAIRES (4)</vt:lpstr>
      <vt:lpstr>1.a Décentrage supérieur ou conflit sous acromial supérieur Bilan: Abduction dans le plan de l’omoplate</vt:lpstr>
      <vt:lpstr>Présentation PowerPoint</vt:lpstr>
      <vt:lpstr> 2.a Décentrage antérieur ou conflit sous acromial antérieur. Bilan: Antépulsion (pouce au zénith) </vt:lpstr>
      <vt:lpstr>Présentation PowerPoint</vt:lpstr>
      <vt:lpstr>3. Décentrage en hyper rotation interne ou conflit postéro-supérieur de l’interligne gléno-huméral. Bilan: rétropulsion horizontale TTT: « pour les thérapeutes confirmés »</vt:lpstr>
      <vt:lpstr> 4.a Décentrage vers le haut et l’arrière de l’accromio-claviculaire. Bilan: limitation de l’abduction horizontale.  </vt:lpstr>
      <vt:lpstr>Présentation PowerPoint</vt:lpstr>
      <vt:lpstr>Articulations Sterno Claviculaire et Acromio Claviculaire Techniques Personnelles en décubitus dorsal</vt:lpstr>
      <vt:lpstr>Présentation PowerPoint</vt:lpstr>
      <vt:lpstr>Présentation PowerPoint</vt:lpstr>
      <vt:lpstr>Les trois temps de la PMA</vt:lpstr>
      <vt:lpstr>CONCLUSION DE L’EXAMEN CLINIQUE  DE L’EPAULE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L’EPAULE   APPROCHE THERAPEUTIQUE MANUELLE PAR L’AMPHOTHERAPIE   (TECHNIQUE BASEE SUR L’ANATOMIE)   27 ET 28 SEPTEMBRE 2019</dc:title>
  <dc:creator>portable</dc:creator>
  <cp:lastModifiedBy>Marc ROZENBLAT</cp:lastModifiedBy>
  <cp:revision>84</cp:revision>
  <dcterms:created xsi:type="dcterms:W3CDTF">2019-09-14T06:51:48Z</dcterms:created>
  <dcterms:modified xsi:type="dcterms:W3CDTF">2024-06-01T10:36:32Z</dcterms:modified>
</cp:coreProperties>
</file>